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/>
  <p:notesSz cx="9144000" cy="51435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>
    <p:restoredLeft sz="22926"/>
    <p:restoredTop sz="95018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161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3541" y="4889825"/>
            <a:ext cx="182245" cy="14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721"/>
            <a:ext cx="9144000" cy="511605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2401" y="1066926"/>
            <a:ext cx="7750962" cy="306692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ct val="1000"/>
              </a:spcBef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시간 내에 문제를 통과 시</a:t>
            </a:r>
            <a:r>
              <a:rPr lang="ko-KR" sz="2000" spc="68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-125">
                <a:solidFill>
                  <a:srgbClr val="252525"/>
                </a:solidFill>
                <a:latin typeface="Noto Sans CJK JP Regular"/>
                <a:cs typeface="Noto Sans CJK JP Regular"/>
              </a:rPr>
              <a:t>: </a:t>
            </a:r>
            <a:r>
              <a:rPr lang="ko-KR" sz="2000" spc="45">
                <a:solidFill>
                  <a:srgbClr val="252525"/>
                </a:solidFill>
                <a:latin typeface="Noto Sans CJK JP Regular"/>
                <a:cs typeface="Noto Sans CJK JP Regular"/>
              </a:rPr>
              <a:t>10점</a:t>
            </a:r>
            <a:endParaRPr lang="ko-KR" sz="2000" spc="4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252525"/>
              </a:buClr>
              <a:buFont typeface="Arial"/>
              <a:buChar char="•"/>
              <a:tabLst>
                <a:tab pos="180022" algn="l"/>
              </a:tabLst>
              <a:defRPr lang="ko-KR" altLang="en-US"/>
            </a:pPr>
            <a:endParaRPr lang="ko-KR" sz="205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시간 이후에 문제를 통과 시 </a:t>
            </a:r>
            <a:r>
              <a:rPr lang="ko-KR" sz="2000" spc="-125">
                <a:solidFill>
                  <a:srgbClr val="252525"/>
                </a:solidFill>
                <a:latin typeface="Noto Sans CJK JP Regular"/>
                <a:cs typeface="Noto Sans CJK JP Regular"/>
              </a:rPr>
              <a:t>: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차등하여 점수를</a:t>
            </a:r>
            <a:r>
              <a:rPr lang="ko-KR" sz="2000" spc="22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부여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25">
                <a:solidFill>
                  <a:srgbClr val="252525"/>
                </a:solidFill>
                <a:latin typeface="Noto Sans CJK JP Regular"/>
                <a:cs typeface="Noto Sans CJK JP Regular"/>
              </a:rPr>
              <a:t>9점부터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시작하여 하루가 지날 때마다 </a:t>
            </a:r>
            <a:r>
              <a:rPr lang="ko-KR" sz="2000" spc="104">
                <a:solidFill>
                  <a:srgbClr val="252525"/>
                </a:solidFill>
                <a:latin typeface="Noto Sans CJK JP Regular"/>
                <a:cs typeface="Noto Sans CJK JP Regular"/>
              </a:rPr>
              <a:t>1점씩</a:t>
            </a:r>
            <a:r>
              <a:rPr lang="ko-KR" sz="2000" spc="6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차감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최저 </a:t>
            </a:r>
            <a:r>
              <a:rPr lang="ko-KR" sz="2000" spc="104">
                <a:solidFill>
                  <a:srgbClr val="252525"/>
                </a:solidFill>
                <a:latin typeface="Noto Sans CJK JP Regular"/>
                <a:cs typeface="Noto Sans CJK JP Regular"/>
              </a:rPr>
              <a:t>3점이</a:t>
            </a:r>
            <a:r>
              <a:rPr lang="ko-KR" sz="2000" spc="304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부여</a:t>
            </a:r>
            <a:endParaRPr lang="ko-KR" sz="2000" spc="164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미</a:t>
            </a:r>
            <a:r>
              <a:rPr lang="ko-KR" sz="2000" spc="2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제출</a:t>
            </a:r>
            <a:r>
              <a:rPr lang="ko-KR" sz="2000" spc="24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시</a:t>
            </a:r>
            <a:r>
              <a:rPr lang="ko-KR" altLang="en-US" sz="2000" spc="164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sz="2000" spc="65">
                <a:solidFill>
                  <a:srgbClr val="252525"/>
                </a:solidFill>
                <a:latin typeface="Noto Sans CJK JP Regular"/>
                <a:cs typeface="Noto Sans CJK JP Regular"/>
              </a:rPr>
              <a:t>0점</a:t>
            </a:r>
            <a:endParaRPr lang="ko-KR" sz="2000" spc="6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180022" algn="l"/>
              </a:tabLst>
              <a:defRPr lang="ko-KR" altLang="en-US"/>
            </a:pP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과제 제출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email:  jeongwoo12@kangwon.ac.kr</a:t>
            </a: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marL="641985" lvl="1" indent="-1720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 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파일명: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 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실습 </a:t>
            </a:r>
            <a:r>
              <a:rPr lang="en-US" altLang="ko-KR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x</a:t>
            </a:r>
            <a:r>
              <a:rPr lang="ko-KR" altLang="en-US" sz="2000" spc="-25">
                <a:solidFill>
                  <a:srgbClr val="252525"/>
                </a:solidFill>
                <a:latin typeface="Noto Sans CJK JP Regular"/>
                <a:cs typeface="Noto Sans CJK JP Regular"/>
              </a:rPr>
              <a:t>주차_학번_이름</a:t>
            </a:r>
            <a:endParaRPr lang="ko-KR" altLang="en-US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lvl="4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  <a:p>
            <a:pPr lvl="4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180022" algn="l"/>
              </a:tabLst>
              <a:defRPr lang="ko-KR" altLang="en-US"/>
            </a:pPr>
            <a:endParaRPr lang="en-US" altLang="ko-KR" sz="2000" spc="-25">
              <a:solidFill>
                <a:srgbClr val="252525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ko-KR" spc="41"/>
              <a:t>1</a:t>
            </a:r>
            <a:endParaRPr lang="ko-KR" spc="41"/>
          </a:p>
        </p:txBody>
      </p:sp>
      <p:sp>
        <p:nvSpPr>
          <p:cNvPr id="10" name="object 2"/>
          <p:cNvSpPr/>
          <p:nvPr/>
        </p:nvSpPr>
        <p:spPr>
          <a:xfrm>
            <a:off x="415137" y="259334"/>
            <a:ext cx="1371599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object 3"/>
          <p:cNvSpPr/>
          <p:nvPr/>
        </p:nvSpPr>
        <p:spPr>
          <a:xfrm>
            <a:off x="1428622" y="259334"/>
            <a:ext cx="1372108" cy="57454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2</a:t>
            </a:r>
            <a:endParaRPr lang="en-US" altLang="ko-KR" spc="41"/>
          </a:p>
        </p:txBody>
      </p:sp>
      <p:sp>
        <p:nvSpPr>
          <p:cNvPr id="18" name="object 7"/>
          <p:cNvSpPr txBox="1"/>
          <p:nvPr/>
        </p:nvSpPr>
        <p:spPr>
          <a:xfrm>
            <a:off x="258258" y="895350"/>
            <a:ext cx="6599742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Dissolve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를 구현하시오.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25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32" name=""/>
          <p:cNvGrpSpPr/>
          <p:nvPr/>
        </p:nvGrpSpPr>
        <p:grpSpPr>
          <a:xfrm rot="0">
            <a:off x="990600" y="1361136"/>
            <a:ext cx="5408915" cy="3515663"/>
            <a:chOff x="761999" y="1366837"/>
            <a:chExt cx="5048438" cy="3281362"/>
          </a:xfrm>
        </p:grpSpPr>
        <p:pic>
          <p:nvPicPr>
            <p:cNvPr id="26" name="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000" y="1371600"/>
              <a:ext cx="1548000" cy="1548000"/>
            </a:xfrm>
            <a:prstGeom prst="rect">
              <a:avLst/>
            </a:prstGeom>
          </p:spPr>
        </p:pic>
        <p:pic>
          <p:nvPicPr>
            <p:cNvPr id="27" name="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14600" y="1371600"/>
              <a:ext cx="1548000" cy="1548000"/>
            </a:xfrm>
            <a:prstGeom prst="rect">
              <a:avLst/>
            </a:prstGeom>
          </p:spPr>
        </p:pic>
        <p:pic>
          <p:nvPicPr>
            <p:cNvPr id="28" name="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62438" y="1366837"/>
              <a:ext cx="1548000" cy="1548000"/>
            </a:xfrm>
            <a:prstGeom prst="rect">
              <a:avLst/>
            </a:prstGeom>
          </p:spPr>
        </p:pic>
        <p:pic>
          <p:nvPicPr>
            <p:cNvPr id="29" name="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61999" y="3100200"/>
              <a:ext cx="1548000" cy="1548000"/>
            </a:xfrm>
            <a:prstGeom prst="rect">
              <a:avLst/>
            </a:prstGeom>
          </p:spPr>
        </p:pic>
        <p:pic>
          <p:nvPicPr>
            <p:cNvPr id="30" name="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14600" y="3100200"/>
              <a:ext cx="1548000" cy="1548000"/>
            </a:xfrm>
            <a:prstGeom prst="rect">
              <a:avLst/>
            </a:prstGeom>
          </p:spPr>
        </p:pic>
        <p:pic>
          <p:nvPicPr>
            <p:cNvPr id="31" name="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43200" y="3100200"/>
              <a:ext cx="1548000" cy="1548000"/>
            </a:xfrm>
            <a:prstGeom prst="rect">
              <a:avLst/>
            </a:prstGeom>
          </p:spPr>
        </p:pic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9"/>
          <a:srcRect l="49380" t="3330" r="42290" b="1670"/>
          <a:stretch>
            <a:fillRect/>
          </a:stretch>
        </p:blipFill>
        <p:spPr>
          <a:xfrm rot="5400000">
            <a:off x="4640847" y="-603584"/>
            <a:ext cx="548105" cy="31242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4</a:t>
            </a:r>
            <a:endParaRPr lang="en-US" altLang="ko-KR" spc="41"/>
          </a:p>
        </p:txBody>
      </p:sp>
      <p:sp>
        <p:nvSpPr>
          <p:cNvPr id="4" name="object 7"/>
          <p:cNvSpPr txBox="1"/>
          <p:nvPr/>
        </p:nvSpPr>
        <p:spPr>
          <a:xfrm>
            <a:off x="258267" y="885825"/>
            <a:ext cx="3323133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Low Pass Filter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를 구현하시오.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7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7999" y="1447800"/>
            <a:ext cx="5400000" cy="2520000"/>
          </a:xfrm>
          <a:prstGeom prst="rect">
            <a:avLst/>
          </a:prstGeom>
        </p:spPr>
      </p:pic>
      <p:graphicFrame>
        <p:nvGraphicFramePr>
          <p:cNvPr id="16" name=""/>
          <p:cNvGraphicFramePr>
            <a:graphicFrameLocks noGrp="1"/>
          </p:cNvGraphicFramePr>
          <p:nvPr/>
        </p:nvGraphicFramePr>
        <p:xfrm>
          <a:off x="685800" y="2190190"/>
          <a:ext cx="1904999" cy="1162609"/>
        </p:xfrm>
        <a:graphic>
          <a:graphicData uri="http://schemas.openxmlformats.org/drawingml/2006/table">
            <a:tbl>
              <a:tblPr firstRow="1" bandRow="1"/>
              <a:tblGrid>
                <a:gridCol w="633753"/>
                <a:gridCol w="635623"/>
                <a:gridCol w="635623"/>
              </a:tblGrid>
              <a:tr h="3810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908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908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1/9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7" name="object 7"/>
          <p:cNvSpPr txBox="1"/>
          <p:nvPr/>
        </p:nvSpPr>
        <p:spPr>
          <a:xfrm>
            <a:off x="1066800" y="3552825"/>
            <a:ext cx="10668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Filter 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계수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18" name="object 7"/>
          <p:cNvSpPr txBox="1"/>
          <p:nvPr/>
        </p:nvSpPr>
        <p:spPr>
          <a:xfrm>
            <a:off x="4191000" y="4191000"/>
            <a:ext cx="5334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원본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6629400" y="4191000"/>
            <a:ext cx="10668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LPF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결과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15171" y="26974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8775192" y="26974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8615171" y="376427"/>
            <a:ext cx="119380" cy="88900"/>
          </a:xfrm>
          <a:custGeom>
            <a:avLst/>
            <a:gdLst/>
            <a:rect l="l" t="t" r="r" b="b"/>
            <a:pathLst>
              <a:path w="119379" h="88900">
                <a:moveTo>
                  <a:pt x="0" y="88391"/>
                </a:moveTo>
                <a:lnTo>
                  <a:pt x="118872" y="88391"/>
                </a:lnTo>
                <a:lnTo>
                  <a:pt x="11887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8775192" y="376427"/>
            <a:ext cx="117475" cy="88900"/>
          </a:xfrm>
          <a:custGeom>
            <a:avLst/>
            <a:gdLst/>
            <a:rect l="l" t="t" r="r" b="b"/>
            <a:pathLst>
              <a:path w="117475" h="88900">
                <a:moveTo>
                  <a:pt x="0" y="88391"/>
                </a:moveTo>
                <a:lnTo>
                  <a:pt x="117348" y="88391"/>
                </a:lnTo>
                <a:lnTo>
                  <a:pt x="117348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73541" y="4889825"/>
            <a:ext cx="182245" cy="129850"/>
          </a:xfrm>
          <a:prstGeom prst="rect">
            <a:avLst/>
          </a:prstGeom>
        </p:spPr>
        <p:txBody>
          <a:bodyPr vert="horz" wrap="square" lIns="0" tIns="3810" rIns="0" bIns="0">
            <a:spAutoFit/>
          </a:bodyPr>
          <a:lstStyle/>
          <a:p>
            <a:pPr marL="25400">
              <a:lnSpc>
                <a:spcPct val="100000"/>
              </a:lnSpc>
              <a:spcBef>
                <a:spcPct val="0"/>
              </a:spcBef>
              <a:defRPr lang="ko-KR" altLang="en-US"/>
            </a:pPr>
            <a:r>
              <a:rPr lang="en-US" altLang="ko-KR" spc="41"/>
              <a:t>3</a:t>
            </a:r>
            <a:endParaRPr lang="en-US" altLang="ko-KR" spc="41"/>
          </a:p>
        </p:txBody>
      </p:sp>
      <p:sp>
        <p:nvSpPr>
          <p:cNvPr id="20" name="object 7"/>
          <p:cNvSpPr txBox="1"/>
          <p:nvPr/>
        </p:nvSpPr>
        <p:spPr>
          <a:xfrm>
            <a:off x="258267" y="885825"/>
            <a:ext cx="3399333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Char char="•"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High Pass Filter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를 구현하시오.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31" name="object 2"/>
          <p:cNvSpPr/>
          <p:nvPr/>
        </p:nvSpPr>
        <p:spPr>
          <a:xfrm>
            <a:off x="415137" y="259334"/>
            <a:ext cx="2550668" cy="57454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 lang="ko-KR" altLang="en-US"/>
            </a:pPr>
            <a:endParaRPr lang="ko-KR" altLang="en-US"/>
          </a:p>
        </p:txBody>
      </p:sp>
      <p:graphicFrame>
        <p:nvGraphicFramePr>
          <p:cNvPr id="32" name=""/>
          <p:cNvGraphicFramePr>
            <a:graphicFrameLocks noGrp="1"/>
          </p:cNvGraphicFramePr>
          <p:nvPr/>
        </p:nvGraphicFramePr>
        <p:xfrm>
          <a:off x="685800" y="2190190"/>
          <a:ext cx="1904999" cy="1162609"/>
        </p:xfrm>
        <a:graphic>
          <a:graphicData uri="http://schemas.openxmlformats.org/drawingml/2006/table">
            <a:tbl>
              <a:tblPr firstRow="1" bandRow="1"/>
              <a:tblGrid>
                <a:gridCol w="633753"/>
                <a:gridCol w="635623"/>
                <a:gridCol w="635623"/>
              </a:tblGrid>
              <a:tr h="3810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908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8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908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-1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3" name="object 7"/>
          <p:cNvSpPr txBox="1"/>
          <p:nvPr/>
        </p:nvSpPr>
        <p:spPr>
          <a:xfrm>
            <a:off x="1066800" y="3552825"/>
            <a:ext cx="10668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Filter 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계수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pic>
        <p:nvPicPr>
          <p:cNvPr id="34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048000" y="1447800"/>
            <a:ext cx="5400000" cy="2520000"/>
          </a:xfrm>
          <a:prstGeom prst="rect">
            <a:avLst/>
          </a:prstGeom>
        </p:spPr>
      </p:pic>
      <p:sp>
        <p:nvSpPr>
          <p:cNvPr id="35" name="object 7"/>
          <p:cNvSpPr txBox="1"/>
          <p:nvPr/>
        </p:nvSpPr>
        <p:spPr>
          <a:xfrm>
            <a:off x="4191000" y="4191000"/>
            <a:ext cx="5334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ko-KR" altLang="en-US" sz="1600" spc="116">
                <a:latin typeface="Noto Sans CJK JP Regular"/>
                <a:cs typeface="Noto Sans CJK JP Regular"/>
              </a:rPr>
              <a:t>원본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6629400" y="4191000"/>
            <a:ext cx="1066800" cy="25717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ct val="0"/>
              </a:spcBef>
              <a:buFont typeface="Arial"/>
              <a:buNone/>
              <a:tabLst>
                <a:tab pos="270033" algn="l"/>
                <a:tab pos="270033" algn="l"/>
              </a:tabLst>
              <a:defRPr lang="ko-KR" altLang="en-US"/>
            </a:pPr>
            <a:r>
              <a:rPr lang="en-US" altLang="ko-KR" sz="1600" spc="116">
                <a:latin typeface="Noto Sans CJK JP Regular"/>
                <a:cs typeface="Noto Sans CJK JP Regular"/>
              </a:rPr>
              <a:t>HPF</a:t>
            </a:r>
            <a:r>
              <a:rPr lang="ko-KR" altLang="en-US" sz="1600" spc="116">
                <a:latin typeface="Noto Sans CJK JP Regular"/>
                <a:cs typeface="Noto Sans CJK JP Regular"/>
              </a:rPr>
              <a:t> 결과</a:t>
            </a:r>
            <a:endParaRPr lang="ko-KR" altLang="en-US" sz="1600" spc="116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</ep:Words>
  <ep:PresentationFormat>On-screen Show (4:3)</ep:PresentationFormat>
  <ep:Paragraphs>1</ep:Paragraphs>
  <ep:Slides>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Office Theme</vt:lpstr>
      <vt:lpstr>슬라이드 1</vt:lpstr>
      <vt:lpstr>슬라이드 2</vt:lpstr>
      <vt:lpstr>슬라이드 3</vt:lpstr>
      <vt:lpstr>슬라이드 4</vt:lpstr>
      <vt:lpstr>슬라이드 5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2019-03-13T10:25:27.000</dcterms:created>
  <dc:creator>NSM</dc:creator>
  <cp:lastModifiedBy>sjw</cp:lastModifiedBy>
  <dcterms:modified xsi:type="dcterms:W3CDTF">2019-03-27T11:41:02.358</dcterms:modified>
  <cp:revision>118</cp:revision>
  <dc:title>슬라이드 1</dc:title>
</cp:coreProperties>
</file>